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8" r:id="rId11"/>
    <p:sldId id="266" r:id="rId12"/>
    <p:sldId id="267" r:id="rId13"/>
    <p:sldId id="264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5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4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99B3D-1C5D-45CC-A94E-4AC1EE60B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81DCB-28D3-4680-8CB3-6DB4E18CA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56E35-3895-4BBB-AADB-9AABCFF28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E2E0-8AF8-4F62-ACCD-429E6C88E316}" type="datetimeFigureOut">
              <a:rPr lang="es-ES" smtClean="0"/>
              <a:t>11/11/2020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58513-1386-412B-9B63-B0BE1AA3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E4EFA-166F-46F6-81E1-190A8957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FCC0-B2CC-4071-9038-D09E749F4B0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445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2BB53-B3CB-4854-B900-4447E9F97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4D62B-7208-47BB-9411-B3953BF5D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D156D-EB79-41FF-B2F8-93B71EA2E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E2E0-8AF8-4F62-ACCD-429E6C88E316}" type="datetimeFigureOut">
              <a:rPr lang="es-ES" smtClean="0"/>
              <a:t>11/11/2020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D2782-04B8-4649-A6A9-AF9593F8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EE73A-9869-4D87-ADBB-42BC6FF92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FCC0-B2CC-4071-9038-D09E749F4B0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3358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7428C7-735F-4500-8040-EF59E8BEAA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AAB344-90F0-4872-9C50-F796C360E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3242E-379F-40EB-A10E-843FAC358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E2E0-8AF8-4F62-ACCD-429E6C88E316}" type="datetimeFigureOut">
              <a:rPr lang="es-ES" smtClean="0"/>
              <a:t>11/11/2020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EA735-8073-4BC6-9CBA-EDCBB26B9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8B6FB-C346-4722-A8B8-9D6B2B97D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FCC0-B2CC-4071-9038-D09E749F4B0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5264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E164-A6BD-4AD7-B0ED-C5E28C187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8C626-75A1-4FC2-A6F6-4554E7743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DC879-1C60-4D75-B740-370D9D1E4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E2E0-8AF8-4F62-ACCD-429E6C88E316}" type="datetimeFigureOut">
              <a:rPr lang="es-ES" smtClean="0"/>
              <a:t>11/11/2020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6482C-3F48-4AE1-B04B-162B9EB26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F8915-0A48-44AE-9102-FC799372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FCC0-B2CC-4071-9038-D09E749F4B0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8098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174C0-4CA2-4D1E-BD4C-17950F92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36576-C0DD-4730-86F0-FB081A44D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05403-DAEA-4971-95D7-44A80CD5D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E2E0-8AF8-4F62-ACCD-429E6C88E316}" type="datetimeFigureOut">
              <a:rPr lang="es-ES" smtClean="0"/>
              <a:t>11/11/2020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8D3EE-03BC-4061-B09B-B0901E2DC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C8910-BCD8-4F33-82A1-2C3F4BE99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FCC0-B2CC-4071-9038-D09E749F4B0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9180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8822D-B66F-4282-A11D-E9CE7080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43182-3943-40D1-9093-36296141BD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D4BF4-2D93-4506-9B8E-7552F31EE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6970F-442E-4B14-A8C0-2C4F1EC2C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E2E0-8AF8-4F62-ACCD-429E6C88E316}" type="datetimeFigureOut">
              <a:rPr lang="es-ES" smtClean="0"/>
              <a:t>11/11/2020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0847A-BE25-44A7-A350-4C7C370F1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554A5-1577-4CBC-9BCC-4226D7FB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FCC0-B2CC-4071-9038-D09E749F4B0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992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138FB-A70D-4036-ADCB-0E82AC87A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258A6-E218-4559-B595-E5260C4D2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F3060-5DC4-4FFE-BE2B-F1B1F396E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7EE4B7-C584-4FD2-B559-D281DC736E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9E680C-B132-4B95-B245-FA433BBD0E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A65097-7B72-477E-A0CF-2AA49E274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E2E0-8AF8-4F62-ACCD-429E6C88E316}" type="datetimeFigureOut">
              <a:rPr lang="es-ES" smtClean="0"/>
              <a:t>11/11/2020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8BF50-A737-48E2-A8CC-2FBCBF72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0D9B81-5638-4ABA-99C6-F83BC0DA6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FCC0-B2CC-4071-9038-D09E749F4B0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9064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85E08-A06D-47A9-9E1C-0DE9106ED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C71F6-CE6E-4ADF-B43E-9AC485594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E2E0-8AF8-4F62-ACCD-429E6C88E316}" type="datetimeFigureOut">
              <a:rPr lang="es-ES" smtClean="0"/>
              <a:t>11/11/2020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0ED3E-9849-40CB-ADE1-7860EBD9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ED95E-0973-41B4-8910-20D69E4E0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FCC0-B2CC-4071-9038-D09E749F4B0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650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9E69C-E4F4-4DB0-AB0F-62E5CDACA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E2E0-8AF8-4F62-ACCD-429E6C88E316}" type="datetimeFigureOut">
              <a:rPr lang="es-ES" smtClean="0"/>
              <a:t>11/11/2020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E73D59-162E-493E-BFFD-DA3AD1BAE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FACEB-803A-4F66-AC4F-539C9779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FCC0-B2CC-4071-9038-D09E749F4B0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2105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73633-49FA-4378-AC9A-E282C1114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67A7E-508E-46CA-8666-EB5024A18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D8F904-C43B-490B-A183-8BBFC354D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15BC0B-A0D8-4E88-987F-DEBED1AC1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E2E0-8AF8-4F62-ACCD-429E6C88E316}" type="datetimeFigureOut">
              <a:rPr lang="es-ES" smtClean="0"/>
              <a:t>11/11/2020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61C23-EB42-40C3-96E2-24A43DEF4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4FA8C-CAD2-4735-ABAF-90F958AA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FCC0-B2CC-4071-9038-D09E749F4B0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9910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971E3-0A8F-4E05-BEAA-BEA59FBA0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F909C8-1866-40AB-B79C-B79EE009F4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3E88E-FA4B-4D22-85C8-C8A5E6BDF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269E2-725F-4CDB-BB40-80EA7D888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E2E0-8AF8-4F62-ACCD-429E6C88E316}" type="datetimeFigureOut">
              <a:rPr lang="es-ES" smtClean="0"/>
              <a:t>11/11/2020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DB58FC-8332-489A-BB4B-AA0DFB90A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0E686-ECEC-4DD8-8692-8CDB19385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FCC0-B2CC-4071-9038-D09E749F4B0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7748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C546E8-42D5-4208-904B-6E0ACF5DF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0ECB8-E960-4A4E-AFA9-E3BDC8315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E97AA-5ECE-481D-BEC7-AFA61B2F5B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E2E0-8AF8-4F62-ACCD-429E6C88E316}" type="datetimeFigureOut">
              <a:rPr lang="es-ES" smtClean="0"/>
              <a:t>11/11/2020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51265-863B-4CA3-AEDD-C718E9EC51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05EAC-C404-4210-A181-ABF4B9ACD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7FCC0-B2CC-4071-9038-D09E749F4B0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994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mp"/><Relationship Id="rId4" Type="http://schemas.openxmlformats.org/officeDocument/2006/relationships/image" Target="../media/image9.t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D25F041-9BB4-4BA0-97FC-D2AF07F193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41" y="2139518"/>
            <a:ext cx="12208241" cy="47184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89DB2F-19D1-45C6-8115-26953C7EA3DE}"/>
              </a:ext>
            </a:extLst>
          </p:cNvPr>
          <p:cNvSpPr txBox="1"/>
          <p:nvPr/>
        </p:nvSpPr>
        <p:spPr>
          <a:xfrm>
            <a:off x="1520252" y="783638"/>
            <a:ext cx="9151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LANDING PAGE + SIDEBAR(JS) +SIGNUP(JS)</a:t>
            </a:r>
          </a:p>
        </p:txBody>
      </p:sp>
    </p:spTree>
    <p:extLst>
      <p:ext uri="{BB962C8B-B14F-4D97-AF65-F5344CB8AC3E}">
        <p14:creationId xmlns:p14="http://schemas.microsoft.com/office/powerpoint/2010/main" val="9293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89DB2F-19D1-45C6-8115-26953C7EA3DE}"/>
              </a:ext>
            </a:extLst>
          </p:cNvPr>
          <p:cNvSpPr txBox="1"/>
          <p:nvPr/>
        </p:nvSpPr>
        <p:spPr>
          <a:xfrm>
            <a:off x="1520252" y="532178"/>
            <a:ext cx="9151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            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3652B6-B815-45BE-B390-13920E85CD03}"/>
              </a:ext>
            </a:extLst>
          </p:cNvPr>
          <p:cNvGraphicFramePr>
            <a:graphicFrameLocks noGrp="1"/>
          </p:cNvGraphicFramePr>
          <p:nvPr/>
        </p:nvGraphicFramePr>
        <p:xfrm>
          <a:off x="2745780" y="396564"/>
          <a:ext cx="83413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660">
                  <a:extLst>
                    <a:ext uri="{9D8B030D-6E8A-4147-A177-3AD203B41FA5}">
                      <a16:colId xmlns:a16="http://schemas.microsoft.com/office/drawing/2014/main" val="4101875139"/>
                    </a:ext>
                  </a:extLst>
                </a:gridCol>
                <a:gridCol w="4170660">
                  <a:extLst>
                    <a:ext uri="{9D8B030D-6E8A-4147-A177-3AD203B41FA5}">
                      <a16:colId xmlns:a16="http://schemas.microsoft.com/office/drawing/2014/main" val="3505323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TECNOLOGÍA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DESTACADO EN EL VIDEO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0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POSITION FIXED / RELATIVE-ABSOLUTE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19278"/>
                  </a:ext>
                </a:extLst>
              </a:tr>
            </a:tbl>
          </a:graphicData>
        </a:graphic>
      </p:graphicFrame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B748C9-E61C-4F08-9AEE-F673DDDE1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780" y="1375678"/>
            <a:ext cx="6325483" cy="5249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9194CB-C55E-4D2D-8375-063E71D9B907}"/>
              </a:ext>
            </a:extLst>
          </p:cNvPr>
          <p:cNvSpPr txBox="1"/>
          <p:nvPr/>
        </p:nvSpPr>
        <p:spPr>
          <a:xfrm>
            <a:off x="883920" y="1763464"/>
            <a:ext cx="44958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.modal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position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relative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-50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-50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animation-name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modalopen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animation-duration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.modal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position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absolute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top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right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280D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 </a:t>
            </a:r>
          </a:p>
        </p:txBody>
      </p:sp>
    </p:spTree>
    <p:extLst>
      <p:ext uri="{BB962C8B-B14F-4D97-AF65-F5344CB8AC3E}">
        <p14:creationId xmlns:p14="http://schemas.microsoft.com/office/powerpoint/2010/main" val="3914539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89DB2F-19D1-45C6-8115-26953C7EA3DE}"/>
              </a:ext>
            </a:extLst>
          </p:cNvPr>
          <p:cNvSpPr txBox="1"/>
          <p:nvPr/>
        </p:nvSpPr>
        <p:spPr>
          <a:xfrm>
            <a:off x="1520252" y="532178"/>
            <a:ext cx="9151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            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3652B6-B815-45BE-B390-13920E85C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566553"/>
              </p:ext>
            </p:extLst>
          </p:nvPr>
        </p:nvGraphicFramePr>
        <p:xfrm>
          <a:off x="5250180" y="71645"/>
          <a:ext cx="69418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0910">
                  <a:extLst>
                    <a:ext uri="{9D8B030D-6E8A-4147-A177-3AD203B41FA5}">
                      <a16:colId xmlns:a16="http://schemas.microsoft.com/office/drawing/2014/main" val="4101875139"/>
                    </a:ext>
                  </a:extLst>
                </a:gridCol>
                <a:gridCol w="3470910">
                  <a:extLst>
                    <a:ext uri="{9D8B030D-6E8A-4147-A177-3AD203B41FA5}">
                      <a16:colId xmlns:a16="http://schemas.microsoft.com/office/drawing/2014/main" val="3505323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TECNOLOGÍA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DESTACADO EN EL VIDEO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0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TRANSICIONES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192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B17BF7-A92A-4DCD-8E15-8E6DD88FEB82}"/>
              </a:ext>
            </a:extLst>
          </p:cNvPr>
          <p:cNvSpPr txBox="1"/>
          <p:nvPr/>
        </p:nvSpPr>
        <p:spPr>
          <a:xfrm>
            <a:off x="7587001" y="1163864"/>
            <a:ext cx="401574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transition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 transform </a:t>
            </a:r>
            <a:r>
              <a:rPr lang="en-US" sz="1400" b="0" dirty="0">
                <a:solidFill>
                  <a:srgbClr val="F280D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0.5</a:t>
            </a:r>
            <a:r>
              <a:rPr lang="en-US" sz="1400" b="0" dirty="0">
                <a:solidFill>
                  <a:srgbClr val="22558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ease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92FB7-D7BB-43CE-91E7-7C7222C1A7E6}"/>
              </a:ext>
            </a:extLst>
          </p:cNvPr>
          <p:cNvSpPr txBox="1"/>
          <p:nvPr/>
        </p:nvSpPr>
        <p:spPr>
          <a:xfrm>
            <a:off x="7673340" y="3139591"/>
            <a:ext cx="36271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400" b="0" dirty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.show</a:t>
            </a:r>
            <a:r>
              <a:rPr lang="en-US" sz="14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-nav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transform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translate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280D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150</a:t>
            </a:r>
            <a:r>
              <a:rPr lang="en-US" sz="1400" b="0" dirty="0">
                <a:solidFill>
                  <a:srgbClr val="22558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px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C3D576-6DAD-4592-9E13-CE556C0F7635}"/>
              </a:ext>
            </a:extLst>
          </p:cNvPr>
          <p:cNvSpPr txBox="1"/>
          <p:nvPr/>
        </p:nvSpPr>
        <p:spPr>
          <a:xfrm>
            <a:off x="7160281" y="4092544"/>
            <a:ext cx="486918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(--secondary-color);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border-right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width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150</a:t>
            </a:r>
            <a:r>
              <a:rPr lang="en-US" sz="1400" b="0" dirty="0">
                <a:solidFill>
                  <a:srgbClr val="22558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px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min-height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vh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transform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 </a:t>
            </a:r>
            <a:r>
              <a:rPr lang="en-US" sz="1400" b="0" dirty="0" err="1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translateX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280D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-100</a:t>
            </a:r>
            <a:r>
              <a:rPr lang="en-US" sz="1400" b="0" dirty="0">
                <a:solidFill>
                  <a:srgbClr val="22558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%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5" name="Screen Recording 14">
            <a:hlinkClick r:id="" action="ppaction://media"/>
            <a:extLst>
              <a:ext uri="{FF2B5EF4-FFF2-40B4-BE49-F238E27FC236}">
                <a16:creationId xmlns:a16="http://schemas.microsoft.com/office/drawing/2014/main" id="{0450DA1F-E3A3-4D60-A720-8B740C539A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4881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2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89DB2F-19D1-45C6-8115-26953C7EA3DE}"/>
              </a:ext>
            </a:extLst>
          </p:cNvPr>
          <p:cNvSpPr txBox="1"/>
          <p:nvPr/>
        </p:nvSpPr>
        <p:spPr>
          <a:xfrm>
            <a:off x="1520252" y="532178"/>
            <a:ext cx="9151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            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3652B6-B815-45BE-B390-13920E85C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99866"/>
              </p:ext>
            </p:extLst>
          </p:nvPr>
        </p:nvGraphicFramePr>
        <p:xfrm>
          <a:off x="2887980" y="225985"/>
          <a:ext cx="69418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0910">
                  <a:extLst>
                    <a:ext uri="{9D8B030D-6E8A-4147-A177-3AD203B41FA5}">
                      <a16:colId xmlns:a16="http://schemas.microsoft.com/office/drawing/2014/main" val="4101875139"/>
                    </a:ext>
                  </a:extLst>
                </a:gridCol>
                <a:gridCol w="3470910">
                  <a:extLst>
                    <a:ext uri="{9D8B030D-6E8A-4147-A177-3AD203B41FA5}">
                      <a16:colId xmlns:a16="http://schemas.microsoft.com/office/drawing/2014/main" val="3505323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TECNOLOGÍA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DESTACADO EN EL VIDEO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0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ANIMACIONES (KEYFRAMES)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1927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2BF294E-232B-441A-BB58-D5B99B83F06D}"/>
              </a:ext>
            </a:extLst>
          </p:cNvPr>
          <p:cNvSpPr txBox="1"/>
          <p:nvPr/>
        </p:nvSpPr>
        <p:spPr>
          <a:xfrm>
            <a:off x="7322820" y="1376605"/>
            <a:ext cx="424434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.modal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-50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-50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animation-name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 </a:t>
            </a:r>
            <a:r>
              <a:rPr lang="en-US" sz="1400" b="0" dirty="0" err="1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modalopen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animation-duration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22558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927832-15BE-4A17-8577-ACF248B71F52}"/>
              </a:ext>
            </a:extLst>
          </p:cNvPr>
          <p:cNvSpPr txBox="1"/>
          <p:nvPr/>
        </p:nvSpPr>
        <p:spPr>
          <a:xfrm>
            <a:off x="7749540" y="4130461"/>
            <a:ext cx="310134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dirty="0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modalopen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from {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      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opacity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   } to {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      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opacity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   }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51254FC6-0DBF-494C-BCE7-F6850BC907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69528"/>
            <a:ext cx="7152825" cy="473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5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89DB2F-19D1-45C6-8115-26953C7EA3DE}"/>
              </a:ext>
            </a:extLst>
          </p:cNvPr>
          <p:cNvSpPr txBox="1"/>
          <p:nvPr/>
        </p:nvSpPr>
        <p:spPr>
          <a:xfrm>
            <a:off x="1520252" y="532178"/>
            <a:ext cx="9151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            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3652B6-B815-45BE-B390-13920E85C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89454"/>
              </p:ext>
            </p:extLst>
          </p:nvPr>
        </p:nvGraphicFramePr>
        <p:xfrm>
          <a:off x="2745780" y="396564"/>
          <a:ext cx="83413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120">
                  <a:extLst>
                    <a:ext uri="{9D8B030D-6E8A-4147-A177-3AD203B41FA5}">
                      <a16:colId xmlns:a16="http://schemas.microsoft.com/office/drawing/2014/main" val="4101875139"/>
                    </a:ext>
                  </a:extLst>
                </a:gridCol>
                <a:gridCol w="6172200">
                  <a:extLst>
                    <a:ext uri="{9D8B030D-6E8A-4147-A177-3AD203B41FA5}">
                      <a16:colId xmlns:a16="http://schemas.microsoft.com/office/drawing/2014/main" val="3505323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TECNOLOGÍA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DESTACADO EN EL VIDEO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0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POSITION FIXED / SUPERPOSICION (MODAL)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1927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5181179-A6FB-47E4-B0A9-2A7F286FBBA3}"/>
              </a:ext>
            </a:extLst>
          </p:cNvPr>
          <p:cNvSpPr txBox="1"/>
          <p:nvPr/>
        </p:nvSpPr>
        <p:spPr>
          <a:xfrm>
            <a:off x="836970" y="2471777"/>
            <a:ext cx="41376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.modal-container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 err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position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fixed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top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280D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280D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height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280D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100</a:t>
            </a:r>
            <a:r>
              <a:rPr lang="en-US" sz="1400" b="0" dirty="0">
                <a:solidFill>
                  <a:srgbClr val="22558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%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width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280D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100</a:t>
            </a:r>
            <a:r>
              <a:rPr lang="en-US" sz="1400" b="0" dirty="0">
                <a:solidFill>
                  <a:srgbClr val="22558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%</a:t>
            </a:r>
            <a:endParaRPr lang="en-US" sz="1400" b="0" dirty="0">
              <a:solidFill>
                <a:srgbClr val="6688CC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4E515D8-34DA-4AED-8C88-DCAD17663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780" y="1375678"/>
            <a:ext cx="6325483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18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89DB2F-19D1-45C6-8115-26953C7EA3DE}"/>
              </a:ext>
            </a:extLst>
          </p:cNvPr>
          <p:cNvSpPr txBox="1"/>
          <p:nvPr/>
        </p:nvSpPr>
        <p:spPr>
          <a:xfrm>
            <a:off x="1520252" y="532178"/>
            <a:ext cx="9151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            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3652B6-B815-45BE-B390-13920E85C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306482"/>
              </p:ext>
            </p:extLst>
          </p:nvPr>
        </p:nvGraphicFramePr>
        <p:xfrm>
          <a:off x="1648501" y="264590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10187513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05323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TECNOLOGÍA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DESTACADO EN EL VIDEO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0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DESPLAZAR SIDEBAR OCULTO/VISIBLE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192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E15DAF-978F-4F6C-853F-C75BBC7EB455}"/>
              </a:ext>
            </a:extLst>
          </p:cNvPr>
          <p:cNvSpPr txBox="1"/>
          <p:nvPr/>
        </p:nvSpPr>
        <p:spPr>
          <a:xfrm>
            <a:off x="327660" y="4593590"/>
            <a:ext cx="72771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toggle 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document.</a:t>
            </a:r>
            <a:r>
              <a:rPr lang="en-US" sz="1400" b="0" dirty="0" err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22AA44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"toggle"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toggleSidebar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document.body.</a:t>
            </a:r>
            <a:r>
              <a:rPr lang="en-US" sz="1400" b="0" dirty="0" err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sz="1400" b="0" dirty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toggle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22AA44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"show-nav"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toggle.</a:t>
            </a:r>
            <a:r>
              <a:rPr lang="en-US" sz="1400" b="0" dirty="0" err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toggleSidebar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D0CE91A3-2B8A-4010-B488-33CDE30E03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" y="1358264"/>
            <a:ext cx="12108180" cy="264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9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89DB2F-19D1-45C6-8115-26953C7EA3DE}"/>
              </a:ext>
            </a:extLst>
          </p:cNvPr>
          <p:cNvSpPr txBox="1"/>
          <p:nvPr/>
        </p:nvSpPr>
        <p:spPr>
          <a:xfrm>
            <a:off x="1520252" y="532178"/>
            <a:ext cx="9151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            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3652B6-B815-45BE-B390-13920E85C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498219"/>
              </p:ext>
            </p:extLst>
          </p:nvPr>
        </p:nvGraphicFramePr>
        <p:xfrm>
          <a:off x="731520" y="4744077"/>
          <a:ext cx="377952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363">
                  <a:extLst>
                    <a:ext uri="{9D8B030D-6E8A-4147-A177-3AD203B41FA5}">
                      <a16:colId xmlns:a16="http://schemas.microsoft.com/office/drawing/2014/main" val="4101875139"/>
                    </a:ext>
                  </a:extLst>
                </a:gridCol>
                <a:gridCol w="2343157">
                  <a:extLst>
                    <a:ext uri="{9D8B030D-6E8A-4147-A177-3AD203B41FA5}">
                      <a16:colId xmlns:a16="http://schemas.microsoft.com/office/drawing/2014/main" val="3505323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TECNOLOGÍA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DESTACADO EN EL VIDEO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0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ABRIR / CERRAR MODAL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1927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776046E-D477-41F9-9689-9DDAFD0222E6}"/>
              </a:ext>
            </a:extLst>
          </p:cNvPr>
          <p:cNvSpPr txBox="1"/>
          <p:nvPr/>
        </p:nvSpPr>
        <p:spPr>
          <a:xfrm>
            <a:off x="4881921" y="4477377"/>
            <a:ext cx="63855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close 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document.</a:t>
            </a:r>
            <a:r>
              <a:rPr lang="en-US" sz="1400" b="0" dirty="0" err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"close"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open 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document.</a:t>
            </a:r>
            <a:r>
              <a:rPr lang="en-US" sz="1400" b="0" dirty="0" err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"open"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modal 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document.</a:t>
            </a:r>
            <a:r>
              <a:rPr lang="en-US" sz="1400" b="0" dirty="0" err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"modal"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openModal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modal.</a:t>
            </a:r>
            <a:r>
              <a:rPr lang="en-US" sz="1400" b="0" dirty="0" err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sz="1400" b="0" dirty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"show-modal"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closeModal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modal.</a:t>
            </a:r>
            <a:r>
              <a:rPr lang="en-US" sz="1400" b="0" dirty="0" err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sz="1400" b="0" dirty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"show-modal"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1400" b="0" dirty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openModal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 err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sz="1400" b="0" dirty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closeModal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73B8EA5C-E0CD-47F7-89D9-38BFC06D84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102" y="143558"/>
            <a:ext cx="11056618" cy="406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5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89DB2F-19D1-45C6-8115-26953C7EA3DE}"/>
              </a:ext>
            </a:extLst>
          </p:cNvPr>
          <p:cNvSpPr txBox="1"/>
          <p:nvPr/>
        </p:nvSpPr>
        <p:spPr>
          <a:xfrm>
            <a:off x="1520252" y="783638"/>
            <a:ext cx="9151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             QUE VAMOS A APRENDER ?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3652B6-B815-45BE-B390-13920E85C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165370"/>
              </p:ext>
            </p:extLst>
          </p:nvPr>
        </p:nvGraphicFramePr>
        <p:xfrm>
          <a:off x="2202180" y="1963850"/>
          <a:ext cx="7650521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6060">
                  <a:extLst>
                    <a:ext uri="{9D8B030D-6E8A-4147-A177-3AD203B41FA5}">
                      <a16:colId xmlns:a16="http://schemas.microsoft.com/office/drawing/2014/main" val="4101875139"/>
                    </a:ext>
                  </a:extLst>
                </a:gridCol>
                <a:gridCol w="4884461">
                  <a:extLst>
                    <a:ext uri="{9D8B030D-6E8A-4147-A177-3AD203B41FA5}">
                      <a16:colId xmlns:a16="http://schemas.microsoft.com/office/drawing/2014/main" val="3505323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TECNOLOGÍA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DESTACADO EN EL VIDEO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0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HTML5, FORMULARIOS (LABEL + INPUT)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19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GRAFICOS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ICONOS (FONT-AWESOME), IMG(RANDOM USER)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66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VARIABLES, FLEX-BOX VS POSITION FIXED/RELATIVE-ABSOLUTE, TRANSICIONES, ANIMACIONES(KEYFRAMES), SUPERPOSICION (MODAL)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3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ACCEDER A ELEMENTOS DEL DOM, AÑADIR/QUITAR/TOGGLE CLASES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282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706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89DB2F-19D1-45C6-8115-26953C7EA3DE}"/>
              </a:ext>
            </a:extLst>
          </p:cNvPr>
          <p:cNvSpPr txBox="1"/>
          <p:nvPr/>
        </p:nvSpPr>
        <p:spPr>
          <a:xfrm>
            <a:off x="1520252" y="532178"/>
            <a:ext cx="9151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            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3652B6-B815-45BE-B390-13920E85C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683740"/>
              </p:ext>
            </p:extLst>
          </p:nvPr>
        </p:nvGraphicFramePr>
        <p:xfrm>
          <a:off x="1656121" y="790370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10187513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05323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TECNOLOGÍA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DESTACADO EN EL VIDEO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0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HTML5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1927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645C2DA-E93D-43EF-8B73-0E4EC6E63F6F}"/>
              </a:ext>
            </a:extLst>
          </p:cNvPr>
          <p:cNvSpPr txBox="1"/>
          <p:nvPr/>
        </p:nvSpPr>
        <p:spPr>
          <a:xfrm>
            <a:off x="1866900" y="2824310"/>
            <a:ext cx="2430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&gt;&lt;/nav&gt;</a:t>
            </a:r>
          </a:p>
          <a:p>
            <a:r>
              <a:rPr lang="en-US" dirty="0">
                <a:solidFill>
                  <a:srgbClr val="6688CC"/>
                </a:solidFill>
                <a:latin typeface="Consolas" panose="020B0609020204030204" pitchFamily="49" charset="0"/>
              </a:rPr>
              <a:t>&lt;header&gt;&lt;/header&gt;</a:t>
            </a:r>
            <a:endParaRPr lang="en-US" b="0" dirty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937E3D-E572-4ABF-8CCB-15066FA61C40}"/>
              </a:ext>
            </a:extLst>
          </p:cNvPr>
          <p:cNvSpPr txBox="1"/>
          <p:nvPr/>
        </p:nvSpPr>
        <p:spPr>
          <a:xfrm>
            <a:off x="4495800" y="2131814"/>
            <a:ext cx="4800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HTML5 salió en 2014, y aporta mejoras al lenguaje HTML (</a:t>
            </a:r>
            <a:r>
              <a:rPr lang="es-ES" dirty="0" err="1"/>
              <a:t>HyperText</a:t>
            </a:r>
            <a:r>
              <a:rPr lang="es-ES" dirty="0"/>
              <a:t> </a:t>
            </a:r>
            <a:r>
              <a:rPr lang="es-ES" dirty="0" err="1"/>
              <a:t>MarkUp</a:t>
            </a:r>
            <a:r>
              <a:rPr lang="es-ES" dirty="0"/>
              <a:t> </a:t>
            </a:r>
            <a:r>
              <a:rPr lang="es-ES" dirty="0" err="1"/>
              <a:t>Language</a:t>
            </a:r>
            <a:r>
              <a:rPr lang="es-ES" dirty="0"/>
              <a:t>).</a:t>
            </a:r>
          </a:p>
          <a:p>
            <a:endParaRPr lang="es-ES" dirty="0"/>
          </a:p>
          <a:p>
            <a:r>
              <a:rPr lang="es-ES" dirty="0"/>
              <a:t>&lt;</a:t>
            </a:r>
            <a:r>
              <a:rPr lang="es-ES" dirty="0" err="1"/>
              <a:t>nav</a:t>
            </a:r>
            <a:r>
              <a:rPr lang="es-ES" dirty="0"/>
              <a:t>&gt; y &lt;</a:t>
            </a:r>
            <a:r>
              <a:rPr lang="es-ES" dirty="0" err="1"/>
              <a:t>header</a:t>
            </a:r>
            <a:r>
              <a:rPr lang="es-ES" dirty="0"/>
              <a:t>&gt; en cuestión son etiquetas semánticas – le añaden información a nuestro HTML para que los navegadores puedan localizar mejor la información contenida en ellos.</a:t>
            </a:r>
          </a:p>
        </p:txBody>
      </p:sp>
    </p:spTree>
    <p:extLst>
      <p:ext uri="{BB962C8B-B14F-4D97-AF65-F5344CB8AC3E}">
        <p14:creationId xmlns:p14="http://schemas.microsoft.com/office/powerpoint/2010/main" val="145557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89DB2F-19D1-45C6-8115-26953C7EA3DE}"/>
              </a:ext>
            </a:extLst>
          </p:cNvPr>
          <p:cNvSpPr txBox="1"/>
          <p:nvPr/>
        </p:nvSpPr>
        <p:spPr>
          <a:xfrm>
            <a:off x="1520252" y="532178"/>
            <a:ext cx="9151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            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3652B6-B815-45BE-B390-13920E85C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026982"/>
              </p:ext>
            </p:extLst>
          </p:nvPr>
        </p:nvGraphicFramePr>
        <p:xfrm>
          <a:off x="1656121" y="790370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10187513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05323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TECNOLOGÍA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DESTACADO EN EL VIDEO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0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HTM -HTML5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FORMULARIOS (LABEL + INPUT)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1927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C006061-7CD1-4B74-A834-B8FA0973BF96}"/>
              </a:ext>
            </a:extLst>
          </p:cNvPr>
          <p:cNvSpPr txBox="1"/>
          <p:nvPr/>
        </p:nvSpPr>
        <p:spPr>
          <a:xfrm>
            <a:off x="-228600" y="1940570"/>
            <a:ext cx="944118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6688CC"/>
                </a:solidFill>
                <a:latin typeface="Consolas" panose="020B0609020204030204" pitchFamily="49" charset="0"/>
              </a:rPr>
              <a:t>      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"modal-form"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      &lt;</a:t>
            </a:r>
            <a:r>
              <a:rPr lang="en-US" sz="12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        &lt;</a:t>
            </a:r>
            <a:r>
              <a:rPr lang="en-US" sz="12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&gt;Name&lt;/</a:t>
            </a:r>
            <a:r>
              <a:rPr lang="en-US" sz="12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        &lt;</a:t>
            </a:r>
            <a:r>
              <a:rPr lang="en-US" sz="12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"enter your name"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modalForm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-input"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      &lt;/</a:t>
            </a:r>
            <a:r>
              <a:rPr lang="en-US" sz="12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      &lt;</a:t>
            </a:r>
            <a:r>
              <a:rPr lang="en-US" sz="12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        &lt;</a:t>
            </a:r>
            <a:r>
              <a:rPr lang="en-US" sz="12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&gt;Email&lt;/</a:t>
            </a:r>
            <a:r>
              <a:rPr lang="en-US" sz="12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        &lt;</a:t>
            </a:r>
            <a:r>
              <a:rPr lang="en-US" sz="12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"enter your Email"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modalForm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-input"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&gt;</a:t>
            </a:r>
          </a:p>
          <a:p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      &lt;/</a:t>
            </a:r>
            <a:r>
              <a:rPr lang="en-US" sz="12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      &lt;</a:t>
            </a:r>
            <a:r>
              <a:rPr lang="en-US" sz="12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        &lt;</a:t>
            </a:r>
            <a:r>
              <a:rPr lang="en-US" sz="12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&gt;Password&lt;/</a:t>
            </a:r>
            <a:r>
              <a:rPr lang="en-US" sz="12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        &lt;</a:t>
            </a:r>
            <a:r>
              <a:rPr lang="en-US" sz="12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"enter your password"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modalForm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-input"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      &lt;/</a:t>
            </a:r>
            <a:r>
              <a:rPr lang="en-US" sz="12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      &lt;</a:t>
            </a:r>
            <a:r>
              <a:rPr lang="en-US" sz="12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        &lt;</a:t>
            </a:r>
            <a:r>
              <a:rPr lang="en-US" sz="12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"password2"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&gt;Confirm Password&lt;/</a:t>
            </a:r>
            <a:r>
              <a:rPr lang="en-US" sz="12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        &lt;</a:t>
            </a:r>
            <a:r>
              <a:rPr lang="en-US" sz="12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"password2"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"confirm password"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modalForm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-input"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      &lt;/</a:t>
            </a:r>
            <a:r>
              <a:rPr lang="en-US" sz="12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      &lt;</a:t>
            </a:r>
            <a:r>
              <a:rPr lang="en-US" sz="12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"submit-</a:t>
            </a:r>
            <a:r>
              <a:rPr lang="en-US" sz="1200" b="0" dirty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  &lt;/</a:t>
            </a:r>
            <a:r>
              <a:rPr lang="en-US" sz="12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6AE0E4-D70C-4020-B603-B22A45BA2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88" y="1854850"/>
            <a:ext cx="4353533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09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89DB2F-19D1-45C6-8115-26953C7EA3DE}"/>
              </a:ext>
            </a:extLst>
          </p:cNvPr>
          <p:cNvSpPr txBox="1"/>
          <p:nvPr/>
        </p:nvSpPr>
        <p:spPr>
          <a:xfrm>
            <a:off x="1520252" y="532178"/>
            <a:ext cx="9151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            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3652B6-B815-45BE-B390-13920E85C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130727"/>
              </p:ext>
            </p:extLst>
          </p:nvPr>
        </p:nvGraphicFramePr>
        <p:xfrm>
          <a:off x="1701840" y="191574"/>
          <a:ext cx="83413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660">
                  <a:extLst>
                    <a:ext uri="{9D8B030D-6E8A-4147-A177-3AD203B41FA5}">
                      <a16:colId xmlns:a16="http://schemas.microsoft.com/office/drawing/2014/main" val="4101875139"/>
                    </a:ext>
                  </a:extLst>
                </a:gridCol>
                <a:gridCol w="4170660">
                  <a:extLst>
                    <a:ext uri="{9D8B030D-6E8A-4147-A177-3AD203B41FA5}">
                      <a16:colId xmlns:a16="http://schemas.microsoft.com/office/drawing/2014/main" val="3505323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TECNOLOGÍA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DESTACADO EN EL VIDEO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0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GRAFICOS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ICONOS (FONT-AWESOME)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192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D3E1EA9-E731-4F2F-85FC-F2B6DE955BF6}"/>
              </a:ext>
            </a:extLst>
          </p:cNvPr>
          <p:cNvSpPr txBox="1"/>
          <p:nvPr/>
        </p:nvSpPr>
        <p:spPr>
          <a:xfrm>
            <a:off x="3482340" y="1817658"/>
            <a:ext cx="8199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"https://cdnjs.cloudflare.com/ajax/libs/font-awesome/5.15.1/</a:t>
            </a:r>
            <a:r>
              <a:rPr lang="en-US" sz="1200" b="0" dirty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/all.min.css"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integrity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"sha512-+4zCK9k+qNFUR5X+cKL9EIR+ZOhtIloNl9GIKS57V1MyNsYpYcUrUeQc9vNfzsWfV28IaLL3i96P9sdNyeRssA=="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"anonymous"</a:t>
            </a:r>
            <a:r>
              <a:rPr lang="en-US" sz="12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/&gt;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CF8905-304C-4EF1-9A38-C4A5DFE096A6}"/>
              </a:ext>
            </a:extLst>
          </p:cNvPr>
          <p:cNvSpPr txBox="1"/>
          <p:nvPr/>
        </p:nvSpPr>
        <p:spPr>
          <a:xfrm>
            <a:off x="624840" y="2008943"/>
            <a:ext cx="297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CDN A FONT AWESOME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599DE-A501-4368-8F55-798676F5A087}"/>
              </a:ext>
            </a:extLst>
          </p:cNvPr>
          <p:cNvSpPr txBox="1"/>
          <p:nvPr/>
        </p:nvSpPr>
        <p:spPr>
          <a:xfrm>
            <a:off x="2729557" y="3408172"/>
            <a:ext cx="76783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"toggle"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"toggle"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400" b="0" dirty="0" err="1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"fa fa-bars fa-2x"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1400" b="0" dirty="0" err="1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21605-732D-46F4-AD1A-DE595829CBFF}"/>
              </a:ext>
            </a:extLst>
          </p:cNvPr>
          <p:cNvSpPr txBox="1"/>
          <p:nvPr/>
        </p:nvSpPr>
        <p:spPr>
          <a:xfrm>
            <a:off x="510540" y="4049273"/>
            <a:ext cx="297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USO DE LOS ICONOS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8B4BD2-5BB2-48A6-AAEE-18C24A6AA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197" y="3235423"/>
            <a:ext cx="428685" cy="4953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D22030-BBB7-4C36-BB78-6E156604C877}"/>
              </a:ext>
            </a:extLst>
          </p:cNvPr>
          <p:cNvSpPr txBox="1"/>
          <p:nvPr/>
        </p:nvSpPr>
        <p:spPr>
          <a:xfrm>
            <a:off x="2729557" y="443806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it-IT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4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"fas fa-check"</a:t>
            </a:r>
            <a:r>
              <a:rPr lang="it-IT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it-IT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&gt;Premium access&lt;/</a:t>
            </a:r>
            <a:r>
              <a:rPr lang="it-IT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it-IT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592159-AFE9-44F3-9537-3901DC224DF7}"/>
              </a:ext>
            </a:extLst>
          </p:cNvPr>
          <p:cNvSpPr txBox="1"/>
          <p:nvPr/>
        </p:nvSpPr>
        <p:spPr>
          <a:xfrm>
            <a:off x="2729557" y="5291976"/>
            <a:ext cx="7399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"close-</a:t>
            </a:r>
            <a:r>
              <a:rPr lang="en-US" sz="1400" b="0" dirty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sz="14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"close"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400" b="0" dirty="0" err="1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"fa fa-times"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1400" b="0" dirty="0" err="1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B3777CD8-21F6-45F5-92F0-0B5D530D7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987" y="4056307"/>
            <a:ext cx="2152950" cy="8383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2F4980-6A14-4DDF-8874-B7B975664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378" y="5179849"/>
            <a:ext cx="314369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2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89DB2F-19D1-45C6-8115-26953C7EA3DE}"/>
              </a:ext>
            </a:extLst>
          </p:cNvPr>
          <p:cNvSpPr txBox="1"/>
          <p:nvPr/>
        </p:nvSpPr>
        <p:spPr>
          <a:xfrm>
            <a:off x="1520252" y="532178"/>
            <a:ext cx="9151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            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3652B6-B815-45BE-B390-13920E85C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066616"/>
              </p:ext>
            </p:extLst>
          </p:nvPr>
        </p:nvGraphicFramePr>
        <p:xfrm>
          <a:off x="1656120" y="790370"/>
          <a:ext cx="83413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660">
                  <a:extLst>
                    <a:ext uri="{9D8B030D-6E8A-4147-A177-3AD203B41FA5}">
                      <a16:colId xmlns:a16="http://schemas.microsoft.com/office/drawing/2014/main" val="4101875139"/>
                    </a:ext>
                  </a:extLst>
                </a:gridCol>
                <a:gridCol w="4170660">
                  <a:extLst>
                    <a:ext uri="{9D8B030D-6E8A-4147-A177-3AD203B41FA5}">
                      <a16:colId xmlns:a16="http://schemas.microsoft.com/office/drawing/2014/main" val="3505323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TECNOLOGÍA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DESTACADO EN EL VIDEO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0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GRAFICOS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IMG(RANDOM USER)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1927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A831B8A-A2C4-496E-BBDB-2C66FF2599FB}"/>
              </a:ext>
            </a:extLst>
          </p:cNvPr>
          <p:cNvSpPr txBox="1"/>
          <p:nvPr/>
        </p:nvSpPr>
        <p:spPr>
          <a:xfrm>
            <a:off x="1306768" y="4492675"/>
            <a:ext cx="936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&lt;</a:t>
            </a:r>
            <a:r>
              <a:rPr lang="en-US" b="0" dirty="0" err="1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"https://randomuser.me/</a:t>
            </a:r>
            <a:r>
              <a:rPr lang="en-US" b="0" dirty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/portraits/women/44.jpg"</a:t>
            </a:r>
            <a:r>
              <a:rPr lang="en-US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US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5" name="Picture 4" descr="A close up of a womans face&#10;&#10;Description automatically generated">
            <a:extLst>
              <a:ext uri="{FF2B5EF4-FFF2-40B4-BE49-F238E27FC236}">
                <a16:creationId xmlns:a16="http://schemas.microsoft.com/office/drawing/2014/main" id="{E6A11401-31E2-4C14-A29E-40A13525F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847" y="2273526"/>
            <a:ext cx="1181265" cy="13051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8DE35F-71CE-4875-A7C9-2E6468C6B38C}"/>
              </a:ext>
            </a:extLst>
          </p:cNvPr>
          <p:cNvSpPr txBox="1"/>
          <p:nvPr/>
        </p:nvSpPr>
        <p:spPr>
          <a:xfrm>
            <a:off x="6096000" y="1842476"/>
            <a:ext cx="246126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.avatar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.avatar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9824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89DB2F-19D1-45C6-8115-26953C7EA3DE}"/>
              </a:ext>
            </a:extLst>
          </p:cNvPr>
          <p:cNvSpPr txBox="1"/>
          <p:nvPr/>
        </p:nvSpPr>
        <p:spPr>
          <a:xfrm>
            <a:off x="1520252" y="532178"/>
            <a:ext cx="9151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            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3652B6-B815-45BE-B390-13920E85C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9406"/>
              </p:ext>
            </p:extLst>
          </p:nvPr>
        </p:nvGraphicFramePr>
        <p:xfrm>
          <a:off x="1656120" y="790370"/>
          <a:ext cx="83413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660">
                  <a:extLst>
                    <a:ext uri="{9D8B030D-6E8A-4147-A177-3AD203B41FA5}">
                      <a16:colId xmlns:a16="http://schemas.microsoft.com/office/drawing/2014/main" val="4101875139"/>
                    </a:ext>
                  </a:extLst>
                </a:gridCol>
                <a:gridCol w="4170660">
                  <a:extLst>
                    <a:ext uri="{9D8B030D-6E8A-4147-A177-3AD203B41FA5}">
                      <a16:colId xmlns:a16="http://schemas.microsoft.com/office/drawing/2014/main" val="3505323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TECNOLOGÍA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DESTACADO EN EL VIDEO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0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192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46E1D78-36B4-46C3-8FB0-5CE5C8030976}"/>
              </a:ext>
            </a:extLst>
          </p:cNvPr>
          <p:cNvSpPr txBox="1"/>
          <p:nvPr/>
        </p:nvSpPr>
        <p:spPr>
          <a:xfrm>
            <a:off x="2611743" y="1955078"/>
            <a:ext cx="4114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:root</a:t>
            </a:r>
            <a:r>
              <a:rPr lang="en-US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--primary-color: </a:t>
            </a:r>
            <a:r>
              <a:rPr lang="en-US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#7f847a</a:t>
            </a:r>
            <a:r>
              <a:rPr lang="en-US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--secondary-color: </a:t>
            </a:r>
            <a:r>
              <a:rPr lang="en-US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#ddbcb0</a:t>
            </a:r>
            <a:r>
              <a:rPr lang="en-US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25900-756A-49C3-9B4D-687F067E2D3E}"/>
              </a:ext>
            </a:extLst>
          </p:cNvPr>
          <p:cNvSpPr txBox="1"/>
          <p:nvPr/>
        </p:nvSpPr>
        <p:spPr>
          <a:xfrm>
            <a:off x="4145280" y="4162301"/>
            <a:ext cx="47167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]{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(--secondary-color);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bolder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043FCC-FCED-4C5C-8DFA-EA0162AA5FFE}"/>
              </a:ext>
            </a:extLst>
          </p:cNvPr>
          <p:cNvSpPr txBox="1"/>
          <p:nvPr/>
        </p:nvSpPr>
        <p:spPr>
          <a:xfrm>
            <a:off x="910652" y="2308911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Declaración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FF1D55-1E69-4C2F-927A-7CEB40F87C86}"/>
              </a:ext>
            </a:extLst>
          </p:cNvPr>
          <p:cNvSpPr txBox="1"/>
          <p:nvPr/>
        </p:nvSpPr>
        <p:spPr>
          <a:xfrm>
            <a:off x="935370" y="4039588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Aplicación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B20CD8-EEE4-4B23-BB8B-42AF61DD5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490" y="3805096"/>
            <a:ext cx="752580" cy="419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E398BBB-8CEC-4793-AE43-5D6E361CE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05" y="4033727"/>
            <a:ext cx="295316" cy="3810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C497BF-A419-42E8-9B53-1BD9362704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t="6643" r="6490" b="9532"/>
          <a:stretch/>
        </p:blipFill>
        <p:spPr>
          <a:xfrm>
            <a:off x="2476500" y="4051097"/>
            <a:ext cx="747748" cy="3693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A694F88-CDF2-40BF-886F-A0411CE055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2838" r="-4975" b="10147"/>
          <a:stretch/>
        </p:blipFill>
        <p:spPr>
          <a:xfrm>
            <a:off x="3776642" y="4011957"/>
            <a:ext cx="400106" cy="42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54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89DB2F-19D1-45C6-8115-26953C7EA3DE}"/>
              </a:ext>
            </a:extLst>
          </p:cNvPr>
          <p:cNvSpPr txBox="1"/>
          <p:nvPr/>
        </p:nvSpPr>
        <p:spPr>
          <a:xfrm>
            <a:off x="1520252" y="532178"/>
            <a:ext cx="9151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            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3652B6-B815-45BE-B390-13920E85C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699091"/>
              </p:ext>
            </p:extLst>
          </p:nvPr>
        </p:nvGraphicFramePr>
        <p:xfrm>
          <a:off x="2075220" y="42642"/>
          <a:ext cx="83413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660">
                  <a:extLst>
                    <a:ext uri="{9D8B030D-6E8A-4147-A177-3AD203B41FA5}">
                      <a16:colId xmlns:a16="http://schemas.microsoft.com/office/drawing/2014/main" val="4101875139"/>
                    </a:ext>
                  </a:extLst>
                </a:gridCol>
                <a:gridCol w="4170660">
                  <a:extLst>
                    <a:ext uri="{9D8B030D-6E8A-4147-A177-3AD203B41FA5}">
                      <a16:colId xmlns:a16="http://schemas.microsoft.com/office/drawing/2014/main" val="3505323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TECNOLOGÍA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DESTACADO EN EL VIDEO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0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FLEX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1927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5D7F11D-704E-40AB-8B5D-770BC3460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278"/>
            <a:ext cx="12192000" cy="14004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1346E9-D088-4334-B67C-CEB54EAC95FA}"/>
              </a:ext>
            </a:extLst>
          </p:cNvPr>
          <p:cNvSpPr txBox="1"/>
          <p:nvPr/>
        </p:nvSpPr>
        <p:spPr>
          <a:xfrm>
            <a:off x="541020" y="886121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(--primary-color);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1.2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rem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vw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display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flex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justify-content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center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align-items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center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rem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.welcome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display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flex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flex-direction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column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justify-content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center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align-items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center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flex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280D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0.6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76764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89DB2F-19D1-45C6-8115-26953C7EA3DE}"/>
              </a:ext>
            </a:extLst>
          </p:cNvPr>
          <p:cNvSpPr txBox="1"/>
          <p:nvPr/>
        </p:nvSpPr>
        <p:spPr>
          <a:xfrm>
            <a:off x="1520252" y="532178"/>
            <a:ext cx="9151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            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3652B6-B815-45BE-B390-13920E85C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743452"/>
              </p:ext>
            </p:extLst>
          </p:nvPr>
        </p:nvGraphicFramePr>
        <p:xfrm>
          <a:off x="2745780" y="396564"/>
          <a:ext cx="83413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660">
                  <a:extLst>
                    <a:ext uri="{9D8B030D-6E8A-4147-A177-3AD203B41FA5}">
                      <a16:colId xmlns:a16="http://schemas.microsoft.com/office/drawing/2014/main" val="4101875139"/>
                    </a:ext>
                  </a:extLst>
                </a:gridCol>
                <a:gridCol w="4170660">
                  <a:extLst>
                    <a:ext uri="{9D8B030D-6E8A-4147-A177-3AD203B41FA5}">
                      <a16:colId xmlns:a16="http://schemas.microsoft.com/office/drawing/2014/main" val="3505323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TECNOLOGÍA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DESTACADO EN EL VIDEO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0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POSITION FIXED / RELATIVE-ABSOLUTE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19278"/>
                  </a:ext>
                </a:extLst>
              </a:tr>
            </a:tbl>
          </a:graphicData>
        </a:graphic>
      </p:graphicFrame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7AF03B57-840D-4C6E-AF8A-294800C3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5825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E0BD61-A928-4959-9C09-D092117974DB}"/>
              </a:ext>
            </a:extLst>
          </p:cNvPr>
          <p:cNvSpPr txBox="1"/>
          <p:nvPr/>
        </p:nvSpPr>
        <p:spPr>
          <a:xfrm>
            <a:off x="1752600" y="1834606"/>
            <a:ext cx="47625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(--secondary-color);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border-right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position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fixed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top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280D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left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280D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6688C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min-height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vh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 err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translateX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-100</a:t>
            </a:r>
            <a:r>
              <a:rPr lang="en-US" sz="1400" b="0" dirty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5781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318</TotalTime>
  <Words>1713</Words>
  <Application>Microsoft Office PowerPoint</Application>
  <PresentationFormat>Widescreen</PresentationFormat>
  <Paragraphs>239</Paragraphs>
  <Slides>15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Martinez E</dc:creator>
  <cp:lastModifiedBy>Oliver Martinez E</cp:lastModifiedBy>
  <cp:revision>22</cp:revision>
  <dcterms:created xsi:type="dcterms:W3CDTF">2020-11-11T08:38:49Z</dcterms:created>
  <dcterms:modified xsi:type="dcterms:W3CDTF">2020-11-11T14:11:13Z</dcterms:modified>
</cp:coreProperties>
</file>